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mo Italics" panose="020B0604020202020204" charset="0"/>
      <p:regular r:id="rId18"/>
    </p:embeddedFont>
    <p:embeddedFont>
      <p:font typeface="Barlow Condensed Bold Bold Italics" panose="020B0604020202020204" charset="0"/>
      <p:regular r:id="rId19"/>
    </p:embeddedFont>
    <p:embeddedFont>
      <p:font typeface="Barlow Condensed Bold Italics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892800"/>
            <a:ext cx="9586350" cy="338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US" sz="3999">
                <a:solidFill>
                  <a:srgbClr val="E6F2EB"/>
                </a:solidFill>
                <a:latin typeface="Barlow Condensed Bold Italics"/>
              </a:rPr>
              <a:t>Group: Code in Flux</a:t>
            </a:r>
          </a:p>
          <a:p>
            <a:pPr>
              <a:lnSpc>
                <a:spcPts val="4400"/>
              </a:lnSpc>
            </a:pPr>
            <a:endParaRPr lang="en-US" sz="3999">
              <a:solidFill>
                <a:srgbClr val="E6F2EB"/>
              </a:solidFill>
              <a:latin typeface="Barlow Condensed Bold Italics"/>
            </a:endParaRPr>
          </a:p>
          <a:p>
            <a:pPr>
              <a:lnSpc>
                <a:spcPts val="4400"/>
              </a:lnSpc>
            </a:pPr>
            <a:r>
              <a:rPr lang="en-US" sz="3999">
                <a:solidFill>
                  <a:srgbClr val="FFC49F"/>
                </a:solidFill>
                <a:latin typeface="Barlow Condensed Bold Italics"/>
              </a:rPr>
              <a:t>Manasvi Dobariya - AU1841053</a:t>
            </a:r>
          </a:p>
          <a:p>
            <a:pPr>
              <a:lnSpc>
                <a:spcPts val="4400"/>
              </a:lnSpc>
            </a:pPr>
            <a:r>
              <a:rPr lang="en-US" sz="3999">
                <a:solidFill>
                  <a:srgbClr val="FFC49F"/>
                </a:solidFill>
                <a:latin typeface="Barlow Condensed Bold Italics"/>
              </a:rPr>
              <a:t>Aisha Nagrecha - AU1841137</a:t>
            </a:r>
          </a:p>
          <a:p>
            <a:pPr>
              <a:lnSpc>
                <a:spcPts val="4400"/>
              </a:lnSpc>
            </a:pPr>
            <a:r>
              <a:rPr lang="en-US" sz="3999">
                <a:solidFill>
                  <a:srgbClr val="FFC49F"/>
                </a:solidFill>
                <a:latin typeface="Barlow Condensed Bold Italics"/>
              </a:rPr>
              <a:t>Dishita Madani - AU1841112</a:t>
            </a:r>
          </a:p>
          <a:p>
            <a:pPr>
              <a:lnSpc>
                <a:spcPts val="4399"/>
              </a:lnSpc>
            </a:pPr>
            <a:r>
              <a:rPr lang="en-US" sz="3999">
                <a:solidFill>
                  <a:srgbClr val="FFC49F"/>
                </a:solidFill>
                <a:latin typeface="Barlow Condensed Bold Italics"/>
              </a:rPr>
              <a:t>Dhruv Shah - AU1841030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916" t="17815" r="75515" b="56157"/>
          <a:stretch>
            <a:fillRect/>
          </a:stretch>
        </p:blipFill>
        <p:spPr>
          <a:xfrm rot="-527129">
            <a:off x="13203617" y="-88324"/>
            <a:ext cx="2217867" cy="2176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585" t="52495" r="75202" b="20125"/>
          <a:stretch>
            <a:fillRect/>
          </a:stretch>
        </p:blipFill>
        <p:spPr>
          <a:xfrm rot="731377">
            <a:off x="15198327" y="545485"/>
            <a:ext cx="2428849" cy="242297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52882" t="17943" r="28997" b="56449"/>
          <a:stretch>
            <a:fillRect/>
          </a:stretch>
        </p:blipFill>
        <p:spPr>
          <a:xfrm rot="-668968">
            <a:off x="13161460" y="2414359"/>
            <a:ext cx="2164177" cy="2140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28502" t="52952" r="51944" b="20125"/>
          <a:stretch>
            <a:fillRect/>
          </a:stretch>
        </p:blipFill>
        <p:spPr>
          <a:xfrm rot="731377">
            <a:off x="15124089" y="3191315"/>
            <a:ext cx="2485147" cy="23953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75697" t="52458" r="5204" b="20125"/>
          <a:stretch>
            <a:fillRect/>
          </a:stretch>
        </p:blipFill>
        <p:spPr>
          <a:xfrm rot="-806921">
            <a:off x="13111432" y="4941885"/>
            <a:ext cx="2391314" cy="240300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28653" t="16817" r="52386" b="54530"/>
          <a:stretch>
            <a:fillRect/>
          </a:stretch>
        </p:blipFill>
        <p:spPr>
          <a:xfrm rot="762999">
            <a:off x="15125586" y="5816094"/>
            <a:ext cx="2264584" cy="23955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52993" t="52952" r="27896" b="20125"/>
          <a:stretch>
            <a:fillRect/>
          </a:stretch>
        </p:blipFill>
        <p:spPr>
          <a:xfrm rot="-812302">
            <a:off x="13166006" y="7697163"/>
            <a:ext cx="2428864" cy="23953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75982" t="16817" r="5002" b="54530"/>
          <a:stretch>
            <a:fillRect/>
          </a:stretch>
        </p:blipFill>
        <p:spPr>
          <a:xfrm rot="723281">
            <a:off x="15359356" y="8442230"/>
            <a:ext cx="2271134" cy="239554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922344"/>
            <a:ext cx="10374678" cy="489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5"/>
              </a:lnSpc>
            </a:pPr>
            <a:r>
              <a:rPr lang="en-US" sz="9500" dirty="0">
                <a:solidFill>
                  <a:srgbClr val="75C7FB"/>
                </a:solidFill>
                <a:latin typeface="Barlow Condensed Bold Bold Italics"/>
              </a:rPr>
              <a:t>CSE523</a:t>
            </a:r>
          </a:p>
          <a:p>
            <a:pPr>
              <a:lnSpc>
                <a:spcPts val="9595"/>
              </a:lnSpc>
            </a:pPr>
            <a:r>
              <a:rPr lang="en-US" sz="9500" dirty="0">
                <a:solidFill>
                  <a:srgbClr val="FF3847"/>
                </a:solidFill>
                <a:latin typeface="Barlow Condensed Bold Bold Italics"/>
              </a:rPr>
              <a:t>MACHINE LEARNING </a:t>
            </a:r>
            <a:r>
              <a:rPr lang="en-US" sz="9500" dirty="0">
                <a:solidFill>
                  <a:srgbClr val="75C7FB"/>
                </a:solidFill>
                <a:latin typeface="Barlow Condensed Bold Bold Italics"/>
              </a:rPr>
              <a:t>PROJECT</a:t>
            </a:r>
          </a:p>
          <a:p>
            <a:pPr>
              <a:lnSpc>
                <a:spcPts val="9595"/>
              </a:lnSpc>
            </a:pPr>
            <a:r>
              <a:rPr lang="en-US" sz="9500" dirty="0">
                <a:solidFill>
                  <a:srgbClr val="FF3847"/>
                </a:solidFill>
                <a:latin typeface="Barlow Condensed Bold Bold Italics"/>
              </a:rPr>
              <a:t>PREDICTED BEST XI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1555" y="5983376"/>
            <a:ext cx="8725767" cy="37373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46059" y="3911011"/>
            <a:ext cx="6987844" cy="614997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CCFF00"/>
                </a:solidFill>
                <a:latin typeface="Barlow Condensed Bold Bold Italics"/>
              </a:rPr>
              <a:t>INITIAL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6096" y="2532619"/>
            <a:ext cx="12960980" cy="65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Classification outputs: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6096" y="3562824"/>
            <a:ext cx="9316685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After clustering, we used Random Forest classifier. Here, we were able to get accuracy of 0.9 for trained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5549" t="50000" r="31970" b="20455"/>
          <a:stretch>
            <a:fillRect/>
          </a:stretch>
        </p:blipFill>
        <p:spPr>
          <a:xfrm>
            <a:off x="1450212" y="3170615"/>
            <a:ext cx="10037494" cy="39268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CCFF00"/>
                </a:solidFill>
                <a:latin typeface="Barlow Condensed Bold Bold Italics"/>
              </a:rPr>
              <a:t>INITIAL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8860" y="2306878"/>
            <a:ext cx="16290047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Next, we calculated the fanatsy points for all the players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9889" y="7327594"/>
            <a:ext cx="13185991" cy="265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Using these fantasy points, we performed regression using Random Forest regressor where we found the test score and the train score  using mean squared error. We were able to get a good score for train data.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20620">
            <a:off x="13721181" y="7167919"/>
            <a:ext cx="3236778" cy="3236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099112">
            <a:off x="14716215" y="4250950"/>
            <a:ext cx="5502579" cy="55025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7948" y="9258300"/>
            <a:ext cx="7315200" cy="2206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08" r="908"/>
          <a:stretch>
            <a:fillRect/>
          </a:stretch>
        </p:blipFill>
        <p:spPr>
          <a:xfrm>
            <a:off x="10090106" y="4063714"/>
            <a:ext cx="11210884" cy="66041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1634" y="8204378"/>
            <a:ext cx="540099" cy="5400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860" y="614266"/>
            <a:ext cx="1607654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E17694"/>
                </a:solidFill>
                <a:latin typeface="Barlow Condensed Bold Bold Italics"/>
              </a:rPr>
              <a:t>ROLE OF EACH MEMBER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58860" y="2639260"/>
            <a:ext cx="12346547" cy="7274331"/>
            <a:chOff x="0" y="0"/>
            <a:chExt cx="16462063" cy="969910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4476" t="32779" r="57825" b="48664"/>
            <a:stretch>
              <a:fillRect/>
            </a:stretch>
          </p:blipFill>
          <p:spPr>
            <a:xfrm>
              <a:off x="0" y="0"/>
              <a:ext cx="16462063" cy="45579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4476" t="32779" r="87586" b="48664"/>
            <a:stretch>
              <a:fillRect/>
            </a:stretch>
          </p:blipFill>
          <p:spPr>
            <a:xfrm>
              <a:off x="76200" y="5141207"/>
              <a:ext cx="3465706" cy="45579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 l="42018" t="32850" r="36278" b="48664"/>
            <a:stretch>
              <a:fillRect/>
            </a:stretch>
          </p:blipFill>
          <p:spPr>
            <a:xfrm>
              <a:off x="3427606" y="5158554"/>
              <a:ext cx="9477343" cy="4540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006DFF"/>
                </a:solidFill>
                <a:latin typeface="Barlow Condensed Bold Bold Italics"/>
              </a:rPr>
              <a:t>FUTURE WORK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20620">
            <a:off x="13721181" y="7167919"/>
            <a:ext cx="3236778" cy="32367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099112">
            <a:off x="14716215" y="4250950"/>
            <a:ext cx="5502579" cy="550257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860" y="2500817"/>
            <a:ext cx="15570517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8FFA6"/>
                </a:solidFill>
                <a:latin typeface="Barlow Condensed Bold Italics"/>
              </a:rPr>
              <a:t>The team would like to overcome the problem of overfitting and find a better accuracy for the model.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8860" y="4044295"/>
            <a:ext cx="15071210" cy="265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8FFA6"/>
                </a:solidFill>
                <a:latin typeface="Barlow Condensed Bold Italics"/>
              </a:rPr>
              <a:t>We would also consider the factor of recent form of the player as it would play a major role in the success of any team. We aim at achieving it by comparing the ratings given to a particular player for a particular match with his career ratings and process accordingly.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860" y="6993984"/>
            <a:ext cx="13177020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8FFA6"/>
                </a:solidFill>
                <a:latin typeface="Barlow Condensed Bold Italics"/>
              </a:rPr>
              <a:t>Develop a Regression Model so that the constraints according to Dream11 can be taken into account.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7948" y="9258300"/>
            <a:ext cx="7315200" cy="2206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08" r="908"/>
          <a:stretch>
            <a:fillRect/>
          </a:stretch>
        </p:blipFill>
        <p:spPr>
          <a:xfrm>
            <a:off x="10090106" y="4063714"/>
            <a:ext cx="11210884" cy="66041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1634" y="8204378"/>
            <a:ext cx="540099" cy="5400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D17000"/>
                </a:solidFill>
                <a:latin typeface="Barlow Condensed Bold Bold Italics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8860" y="4819195"/>
            <a:ext cx="13862639" cy="465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Sonu Kumar and Sneha Roy, “Score Prediction and Player Classification Model in the Game of Cricket using Machine Learning”, International Journal of Scientific &amp; Engineering Research, Volume 9, Issue 8, August-2018, ISSN 2229-5518, https://www.ijser.org/researchpaper/Score-Prediction-and-Player-Classification-Model-in-the-Game-of-Cricket-Using-Machine-Learning.pdf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860" y="2558341"/>
            <a:ext cx="16800440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Nihal Patel and Mrudang Pandya, “IPL Player’s Performance Prediction”, International Journal of Computer Sciences and Engineering, Volume 7, Issue 5, May-2019, E-ISSN 2347-2693, https://www.ijcseonline.org/pdf_paper_view.php?paper_id=4268&amp;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099112">
            <a:off x="14716215" y="4250950"/>
            <a:ext cx="5502579" cy="55025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20620">
            <a:off x="13911681" y="7358419"/>
            <a:ext cx="3236778" cy="32367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D17000"/>
                </a:solidFill>
                <a:latin typeface="Barlow Condensed Bold Bold Italics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860" y="4151212"/>
            <a:ext cx="16800440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1"/>
              </a:lnSpc>
              <a:buFont typeface="Arial"/>
              <a:buChar char="•"/>
            </a:pPr>
            <a:r>
              <a:rPr lang="en-US" sz="4199">
                <a:solidFill>
                  <a:srgbClr val="E1CFC4"/>
                </a:solidFill>
                <a:latin typeface="Barlow Condensed Bold Italics"/>
              </a:rPr>
              <a:t>Kalpdrum Passi and Niravkumar Pandey, “Predicting Players’ Performance in One Day Internation Cricket Matches Using Machine Learning”,  </a:t>
            </a:r>
            <a:r>
              <a:rPr lang="en-US" sz="4199">
                <a:solidFill>
                  <a:srgbClr val="E1CFC4"/>
                </a:solidFill>
                <a:latin typeface="Arimo Italics"/>
              </a:rPr>
              <a:t>https://airccj.org/CSCP/vol8/csit88310.pdf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8860" y="2052734"/>
            <a:ext cx="16800440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Nilesh M. Patil, Bevan H. Sequeira, Neil N. Gonsalves and Abhishek A. Singh, “Cricket Team Prediction Using Machine Learning Techniques”, https://papers.ssrn.com/sol3/papers.cfm?abstract_id=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860" y="6251489"/>
            <a:ext cx="13476936" cy="265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1"/>
              </a:lnSpc>
              <a:buFont typeface="Arial"/>
              <a:buChar char="•"/>
            </a:pPr>
            <a:r>
              <a:rPr lang="en-US" sz="4199">
                <a:solidFill>
                  <a:srgbClr val="E1CFC4"/>
                </a:solidFill>
                <a:latin typeface="Barlow Condensed Bold Italics"/>
              </a:rPr>
              <a:t>Madhav Goswami and Abhishek Anand, “Dream11 Team Predictor with Python and Machine Learning”, </a:t>
            </a:r>
            <a:r>
              <a:rPr lang="en-US" sz="4199">
                <a:solidFill>
                  <a:srgbClr val="E1CFC4"/>
                </a:solidFill>
                <a:latin typeface="Arimo Italics"/>
              </a:rPr>
              <a:t>https://medium.com/analytics-vidhya/dream11-team-predictor-with-python-and-machine-learning-f0dfce1489eb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8860" y="8943635"/>
            <a:ext cx="12301701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1CFC4"/>
                </a:solidFill>
                <a:latin typeface="Barlow Condensed Bold Italics"/>
              </a:rPr>
              <a:t>Dataset: https://www.kaggle.com/laxmena/ipl-dataset-2020-season-included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916" t="17815" r="75515" b="56157"/>
          <a:stretch>
            <a:fillRect/>
          </a:stretch>
        </p:blipFill>
        <p:spPr>
          <a:xfrm rot="-527129">
            <a:off x="13203617" y="-88324"/>
            <a:ext cx="2217867" cy="21760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585" t="52495" r="75202" b="20125"/>
          <a:stretch>
            <a:fillRect/>
          </a:stretch>
        </p:blipFill>
        <p:spPr>
          <a:xfrm rot="731377">
            <a:off x="15198327" y="545485"/>
            <a:ext cx="2428849" cy="24229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2882" t="17943" r="28997" b="56449"/>
          <a:stretch>
            <a:fillRect/>
          </a:stretch>
        </p:blipFill>
        <p:spPr>
          <a:xfrm rot="-668968">
            <a:off x="13161460" y="2414359"/>
            <a:ext cx="2164177" cy="2140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28502" t="52952" r="51944" b="20125"/>
          <a:stretch>
            <a:fillRect/>
          </a:stretch>
        </p:blipFill>
        <p:spPr>
          <a:xfrm rot="731377">
            <a:off x="15124089" y="3191315"/>
            <a:ext cx="2485147" cy="23953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75697" t="52458" r="5204" b="20125"/>
          <a:stretch>
            <a:fillRect/>
          </a:stretch>
        </p:blipFill>
        <p:spPr>
          <a:xfrm rot="-806921">
            <a:off x="13111432" y="4941885"/>
            <a:ext cx="2391314" cy="24030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8653" t="16817" r="52386" b="54530"/>
          <a:stretch>
            <a:fillRect/>
          </a:stretch>
        </p:blipFill>
        <p:spPr>
          <a:xfrm rot="762999">
            <a:off x="15125586" y="5816094"/>
            <a:ext cx="2264584" cy="23955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2993" t="52952" r="27896" b="20125"/>
          <a:stretch>
            <a:fillRect/>
          </a:stretch>
        </p:blipFill>
        <p:spPr>
          <a:xfrm rot="-812302">
            <a:off x="13166006" y="7697163"/>
            <a:ext cx="2428864" cy="23953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75982" t="16817" r="5002" b="54530"/>
          <a:stretch>
            <a:fillRect/>
          </a:stretch>
        </p:blipFill>
        <p:spPr>
          <a:xfrm rot="723281">
            <a:off x="15359356" y="8442230"/>
            <a:ext cx="2271134" cy="239554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390245"/>
            <a:ext cx="8645573" cy="579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0"/>
              </a:lnSpc>
            </a:pPr>
            <a:r>
              <a:rPr lang="en-US" sz="20000" dirty="0">
                <a:solidFill>
                  <a:srgbClr val="75C7FB"/>
                </a:solidFill>
                <a:latin typeface="Barlow Condensed Bold Bold Italics"/>
              </a:rPr>
              <a:t>THANK</a:t>
            </a:r>
            <a:r>
              <a:rPr lang="en-US" sz="20000" dirty="0">
                <a:solidFill>
                  <a:srgbClr val="FF3847"/>
                </a:solidFill>
                <a:latin typeface="Barlow Condensed Bold Bold Italics"/>
              </a:rPr>
              <a:t>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20620">
            <a:off x="13721181" y="7167919"/>
            <a:ext cx="3236778" cy="32367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099112">
            <a:off x="14716215" y="4250950"/>
            <a:ext cx="5502579" cy="550257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6230600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14DAE1"/>
                </a:solidFill>
                <a:latin typeface="Barlow Condensed Bold Bold Italics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860" y="2550474"/>
            <a:ext cx="16619954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BD59"/>
                </a:solidFill>
                <a:latin typeface="Barlow Condensed Bold Italics"/>
              </a:rPr>
              <a:t>Cricket is one of the most popular sport in the world. The T20 format is one of the most played format in cricket.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8860" y="6440805"/>
            <a:ext cx="12271710" cy="265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BD59"/>
                </a:solidFill>
                <a:latin typeface="Barlow Condensed Bold Italics"/>
              </a:rPr>
              <a:t>In fantasy leagues, generally, we are expected to form a team of 11 players from the 22 playing team members of both the teams. The team should be made in such a way that the selected players would perform very well in that match.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8860" y="4253484"/>
            <a:ext cx="14880710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BD59"/>
                </a:solidFill>
                <a:latin typeface="Barlow Condensed Bold Italics"/>
              </a:rPr>
              <a:t>The craze of the game has risen so greatly that it has provided a platform for different fantasy leagues. Platforms like Dream11 have risen greatly due to the same.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7948" y="9258300"/>
            <a:ext cx="7315200" cy="2206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908" r="908"/>
          <a:stretch>
            <a:fillRect/>
          </a:stretch>
        </p:blipFill>
        <p:spPr>
          <a:xfrm>
            <a:off x="10090106" y="4063714"/>
            <a:ext cx="11210884" cy="66041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6230600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5271FF"/>
                </a:solidFill>
                <a:latin typeface="Barlow Condensed Bold Bold Italics"/>
              </a:rPr>
              <a:t>PROBLEM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860" y="5535843"/>
            <a:ext cx="12271710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9FF91"/>
                </a:solidFill>
                <a:latin typeface="Barlow Condensed Bold Italics"/>
              </a:rPr>
              <a:t>Fantasy cricket bridges the gap between players and the viewers, where viewers could make their own team and make money out of it.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8860" y="4044664"/>
            <a:ext cx="14880710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9FF91"/>
                </a:solidFill>
                <a:latin typeface="Barlow Condensed Bold Italics"/>
              </a:rPr>
              <a:t>Every player’s performance can impact the team performance and hence its very important to rate and predict individual player’s performance.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1634" y="8204378"/>
            <a:ext cx="540099" cy="5400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8860" y="2550474"/>
            <a:ext cx="16619954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9FF91"/>
                </a:solidFill>
                <a:latin typeface="Barlow Condensed Bold Italics"/>
              </a:rPr>
              <a:t>Cricket is a highly competitive and very uncertain game due to the player’s form, venue, opposition, number of innings played.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860" y="7717634"/>
            <a:ext cx="12271710" cy="133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E9FF91"/>
                </a:solidFill>
                <a:latin typeface="Barlow Condensed Bold Italics"/>
              </a:rPr>
              <a:t>We aim at a predicting best XI from both the playing XI's considering various factors under consideration.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8860" y="2138459"/>
            <a:ext cx="15183684" cy="75728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5271FF"/>
                </a:solidFill>
                <a:latin typeface="Barlow Condensed Bold Bold Italics"/>
              </a:rPr>
              <a:t>PROBLEM STATEMENT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20620">
            <a:off x="13721181" y="7167919"/>
            <a:ext cx="3236778" cy="32367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099112">
            <a:off x="14716215" y="4250950"/>
            <a:ext cx="5502579" cy="55025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8860" y="614266"/>
            <a:ext cx="1622894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FB6B02"/>
                </a:solidFill>
                <a:latin typeface="Barlow Condensed Bold Bold Italics"/>
              </a:rPr>
              <a:t>EXISTING BODY OF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8860" y="2243234"/>
            <a:ext cx="16800440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 dirty="0">
                <a:solidFill>
                  <a:srgbClr val="D9D9D9"/>
                </a:solidFill>
                <a:latin typeface="Barlow Condensed Bold Italics"/>
              </a:rPr>
              <a:t>Work in this related problem scenario began with predicting the success of Indian Cricket Team against the frequently played counter-parts using back propagation and radial base network.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8860" y="4426077"/>
            <a:ext cx="14040946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D9D9D9"/>
                </a:solidFill>
                <a:latin typeface="Barlow Condensed Bold Italics"/>
              </a:rPr>
              <a:t>Next major step was use of regression model to predict the success of the players in ODI considering the role of the player.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37948" y="9258300"/>
            <a:ext cx="7315200" cy="22066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908" r="908"/>
          <a:stretch>
            <a:fillRect/>
          </a:stretch>
        </p:blipFill>
        <p:spPr>
          <a:xfrm>
            <a:off x="10090106" y="4063714"/>
            <a:ext cx="11210884" cy="66041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91634" y="8204378"/>
            <a:ext cx="540099" cy="5400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8860" y="5949991"/>
            <a:ext cx="13712805" cy="198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D9D9D9"/>
                </a:solidFill>
                <a:latin typeface="Barlow Condensed Bold Italics"/>
              </a:rPr>
              <a:t>Following that use of XG Boost, Stacking, Random Forest classifiers and similar complex algorithms to achieve better predictions were used.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8860" y="8090078"/>
            <a:ext cx="11791576" cy="200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D9D9D9"/>
                </a:solidFill>
                <a:latin typeface="Barlow Condensed Bold Italics"/>
              </a:rPr>
              <a:t>An attempt similar to the problem selected by us was made using Random Forest, XG Boost, and Shapely Additive Explanation.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1" t="3347" r="7284"/>
          <a:stretch>
            <a:fillRect/>
          </a:stretch>
        </p:blipFill>
        <p:spPr>
          <a:xfrm>
            <a:off x="458860" y="2176559"/>
            <a:ext cx="11489943" cy="81485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A87DFF"/>
                </a:solidFill>
                <a:latin typeface="Barlow Condensed Bold Bold Italics"/>
              </a:rPr>
              <a:t>OUR APPROACH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20620">
            <a:off x="13721181" y="7167919"/>
            <a:ext cx="3236778" cy="32367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099112">
            <a:off x="14716215" y="4250950"/>
            <a:ext cx="5502579" cy="55025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954" r="2131" b="5404"/>
          <a:stretch>
            <a:fillRect/>
          </a:stretch>
        </p:blipFill>
        <p:spPr>
          <a:xfrm>
            <a:off x="368617" y="2209380"/>
            <a:ext cx="13103901" cy="78314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A87DFF"/>
                </a:solidFill>
                <a:latin typeface="Barlow Condensed Bold Bold Italics"/>
              </a:rPr>
              <a:t>OUR APPROACH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037948" y="9258300"/>
            <a:ext cx="7315200" cy="22066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908" r="908"/>
          <a:stretch>
            <a:fillRect/>
          </a:stretch>
        </p:blipFill>
        <p:spPr>
          <a:xfrm>
            <a:off x="10090106" y="4063714"/>
            <a:ext cx="11210884" cy="66041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391634" y="8204378"/>
            <a:ext cx="540099" cy="5400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717" y="8345280"/>
            <a:ext cx="17050583" cy="196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7314" lvl="1" indent="-443657">
              <a:lnSpc>
                <a:spcPts val="5178"/>
              </a:lnSpc>
              <a:buFont typeface="Arial"/>
              <a:buChar char="•"/>
            </a:pPr>
            <a:r>
              <a:rPr lang="en-US" sz="4109">
                <a:solidFill>
                  <a:srgbClr val="FFFFFF"/>
                </a:solidFill>
                <a:latin typeface="Barlow Condensed Bold Italics"/>
              </a:rPr>
              <a:t>After that, to improve the prediction, we implemented K-means clustering. In this, the players were divided into 5 classes, point scale being from 8 to 10 with an increment of 0.5.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95679" y="2920702"/>
            <a:ext cx="6015781" cy="54436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CCFF00"/>
                </a:solidFill>
                <a:latin typeface="Barlow Condensed Bold Bold Italics"/>
              </a:rPr>
              <a:t>INITIAL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717" y="1957701"/>
            <a:ext cx="17674785" cy="132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First, we implemented Naive Bayes classifier for a binary classifier and obtained the following results: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6073" t="35328" r="27882" b="19805"/>
          <a:stretch>
            <a:fillRect/>
          </a:stretch>
        </p:blipFill>
        <p:spPr>
          <a:xfrm>
            <a:off x="1358608" y="3145603"/>
            <a:ext cx="7089957" cy="6870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46073" t="32192" r="27230" b="20591"/>
          <a:stretch>
            <a:fillRect/>
          </a:stretch>
        </p:blipFill>
        <p:spPr>
          <a:xfrm>
            <a:off x="10149246" y="3145603"/>
            <a:ext cx="6843354" cy="68082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8860" y="614266"/>
            <a:ext cx="12961516" cy="152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94"/>
              </a:lnSpc>
            </a:pPr>
            <a:r>
              <a:rPr lang="en-US" sz="13000" dirty="0">
                <a:solidFill>
                  <a:srgbClr val="CCFF00"/>
                </a:solidFill>
                <a:latin typeface="Barlow Condensed Bold Bold Italics"/>
              </a:rPr>
              <a:t>INITIAL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9396" y="2269729"/>
            <a:ext cx="12960980" cy="6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292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Barlow Condensed Bold Italics"/>
              </a:rPr>
              <a:t>Clustering outputs: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797</Words>
  <Application>Microsoft Office PowerPoint</Application>
  <PresentationFormat>Custom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Barlow Condensed Bold Bold Italics</vt:lpstr>
      <vt:lpstr>Arial</vt:lpstr>
      <vt:lpstr>Barlow Condensed Bold Italics</vt:lpstr>
      <vt:lpstr>Arimo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Code_in_Flux_Mid_Sem_Project_Presentation</dc:title>
  <cp:lastModifiedBy>Manasvi Dobariya</cp:lastModifiedBy>
  <cp:revision>2</cp:revision>
  <dcterms:created xsi:type="dcterms:W3CDTF">2006-08-16T00:00:00Z</dcterms:created>
  <dcterms:modified xsi:type="dcterms:W3CDTF">2021-04-10T06:48:35Z</dcterms:modified>
  <dc:identifier>DAEY6df2s0g</dc:identifier>
</cp:coreProperties>
</file>